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Libre Baskerville" panose="02000000000000000000" pitchFamily="2" charset="0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91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iWb0McHm2VrkhdXF5kIzTjr6W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>
        <p:guide pos="119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5f7313723_1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6" name="Google Shape;156;g385f7313723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5f7313723_1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3" name="Google Shape;163;g385f7313723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5f7313723_1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0" name="Google Shape;170;g385f7313723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5f7313723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7" name="Google Shape;177;g385f7313723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5f7313723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4" name="Google Shape;184;g385f7313723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5f7313723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g385f731372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bcf1bc70c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8" name="Google Shape;198;g38bcf1bc70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5f73137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4" name="Google Shape;104;g385f73137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5f7313723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1" name="Google Shape;111;g385f731372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5f731372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7" name="Google Shape;117;g385f731372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5f731372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g385f73137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5f7313723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0" name="Google Shape;130;g385f731372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bcf1bc70c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6" name="Google Shape;136;g38bcf1bc70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5f7313723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g385f731372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5f7313723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385f731372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" y="1892"/>
            <a:ext cx="12190800" cy="685610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49136"/>
            <a:ext cx="724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400" b="1" dirty="0">
                <a:solidFill>
                  <a:schemeClr val="dk1"/>
                </a:solidFill>
              </a:rPr>
              <a:t>FLIPKART AIR CONDITIONER DATA ANALYSIS </a:t>
            </a:r>
            <a:endParaRPr sz="2400" b="1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498775" y="5486400"/>
            <a:ext cx="4177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MANGALI DEEPIKA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MUNIPAVANI ANGADALA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788" y="4450360"/>
            <a:ext cx="1508425" cy="113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5f7313723_1_78"/>
          <p:cNvSpPr txBox="1"/>
          <p:nvPr/>
        </p:nvSpPr>
        <p:spPr>
          <a:xfrm>
            <a:off x="623450" y="1173975"/>
            <a:ext cx="5299500" cy="49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Visualization – Price Distribution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Type:</a:t>
            </a:r>
            <a:r>
              <a:rPr lang="en-IN" sz="1800" dirty="0">
                <a:solidFill>
                  <a:schemeClr val="dk1"/>
                </a:solidFill>
              </a:rPr>
              <a:t> Histogram</a:t>
            </a:r>
            <a:br>
              <a:rPr lang="en-IN" sz="1800" dirty="0">
                <a:solidFill>
                  <a:schemeClr val="dk1"/>
                </a:solidFill>
              </a:rPr>
            </a:br>
            <a:r>
              <a:rPr lang="en-IN" sz="1800" b="1" dirty="0">
                <a:solidFill>
                  <a:schemeClr val="dk1"/>
                </a:solidFill>
              </a:rPr>
              <a:t>Insight:</a:t>
            </a:r>
            <a:r>
              <a:rPr lang="en-IN" sz="1800" dirty="0">
                <a:solidFill>
                  <a:schemeClr val="dk1"/>
                </a:solidFill>
              </a:rPr>
              <a:t> Most ACs are priced between ₹25,000–₹45,000.</a:t>
            </a:r>
            <a:br>
              <a:rPr lang="en-IN" sz="1800" dirty="0">
                <a:solidFill>
                  <a:schemeClr val="dk1"/>
                </a:solidFill>
              </a:rPr>
            </a:br>
            <a:r>
              <a:rPr lang="en-IN" sz="1800" dirty="0">
                <a:solidFill>
                  <a:schemeClr val="dk1"/>
                </a:solidFill>
              </a:rPr>
              <a:t> Very few models fall above ₹60,000 or below ₹20,000.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Reveals mid-range products dominate the market.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Price distribution is right-skewed, meaning fewer premium models.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Indicates customer preference for affordable ACs.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59" name="Google Shape;159;g385f7313723_1_78"/>
          <p:cNvSpPr txBox="1"/>
          <p:nvPr/>
        </p:nvSpPr>
        <p:spPr>
          <a:xfrm>
            <a:off x="623450" y="327275"/>
            <a:ext cx="363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DATA VISUALIZATION</a:t>
            </a:r>
            <a:endParaRPr dirty="0"/>
          </a:p>
        </p:txBody>
      </p:sp>
      <p:pic>
        <p:nvPicPr>
          <p:cNvPr id="160" name="Google Shape;160;g385f7313723_1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075" y="1358512"/>
            <a:ext cx="5384200" cy="41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5f7313723_1_87"/>
          <p:cNvSpPr txBox="1"/>
          <p:nvPr/>
        </p:nvSpPr>
        <p:spPr>
          <a:xfrm>
            <a:off x="592275" y="1330825"/>
            <a:ext cx="5688900" cy="50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Visualization – Average Price by Brand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Type:</a:t>
            </a:r>
            <a:r>
              <a:rPr lang="en-IN" sz="1800" dirty="0">
                <a:solidFill>
                  <a:schemeClr val="dk1"/>
                </a:solidFill>
              </a:rPr>
              <a:t> Bar Chart</a:t>
            </a:r>
            <a:br>
              <a:rPr lang="en-IN" sz="1800" dirty="0">
                <a:solidFill>
                  <a:schemeClr val="dk1"/>
                </a:solidFill>
              </a:rPr>
            </a:br>
            <a:r>
              <a:rPr lang="en-IN" sz="1800" b="1" dirty="0">
                <a:solidFill>
                  <a:schemeClr val="dk1"/>
                </a:solidFill>
              </a:rPr>
              <a:t>Insight:</a:t>
            </a:r>
            <a:r>
              <a:rPr lang="en-IN" sz="1800" dirty="0">
                <a:solidFill>
                  <a:schemeClr val="dk1"/>
                </a:solidFill>
              </a:rPr>
              <a:t> Daikin and LG have the highest average prices, while Voltas and Whirlpool are more budget-friendly.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Additional Points: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Highlights brand positioning — premium vs budget.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Shows pricing strategy differences among manufacturers.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Buyers can compare brands based on price expectations.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66" name="Google Shape;166;g385f7313723_1_87"/>
          <p:cNvSpPr txBox="1"/>
          <p:nvPr/>
        </p:nvSpPr>
        <p:spPr>
          <a:xfrm>
            <a:off x="592275" y="576675"/>
            <a:ext cx="44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BIVARIATE ANALYSIS</a:t>
            </a:r>
            <a:endParaRPr sz="2400" dirty="0"/>
          </a:p>
        </p:txBody>
      </p:sp>
      <p:pic>
        <p:nvPicPr>
          <p:cNvPr id="167" name="Google Shape;167;g385f7313723_1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500" y="1501675"/>
            <a:ext cx="5034400" cy="3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5f7313723_1_90"/>
          <p:cNvSpPr txBox="1"/>
          <p:nvPr/>
        </p:nvSpPr>
        <p:spPr>
          <a:xfrm>
            <a:off x="670200" y="1262500"/>
            <a:ext cx="5455200" cy="45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Type:</a:t>
            </a:r>
            <a:r>
              <a:rPr lang="en-IN" sz="1800" dirty="0">
                <a:solidFill>
                  <a:schemeClr val="dk1"/>
                </a:solidFill>
              </a:rPr>
              <a:t> Box Plot</a:t>
            </a:r>
            <a:br>
              <a:rPr lang="en-IN" sz="1800" dirty="0">
                <a:solidFill>
                  <a:schemeClr val="dk1"/>
                </a:solidFill>
              </a:rPr>
            </a:br>
            <a:r>
              <a:rPr lang="en-IN" sz="1800" b="1" dirty="0">
                <a:solidFill>
                  <a:schemeClr val="dk1"/>
                </a:solidFill>
              </a:rPr>
              <a:t>Insight:</a:t>
            </a:r>
            <a:r>
              <a:rPr lang="en-IN" sz="1800" dirty="0">
                <a:solidFill>
                  <a:schemeClr val="dk1"/>
                </a:solidFill>
              </a:rPr>
              <a:t> Higher energy ratings (4-star, 5-star) are generally costlier.</a:t>
            </a:r>
            <a:br>
              <a:rPr lang="en-IN" sz="1800" dirty="0">
                <a:solidFill>
                  <a:schemeClr val="dk1"/>
                </a:solidFill>
              </a:rPr>
            </a:br>
            <a:r>
              <a:rPr lang="en-IN" sz="1800" dirty="0">
                <a:solidFill>
                  <a:schemeClr val="dk1"/>
                </a:solidFill>
              </a:rPr>
              <a:t> Shows customers are willing to pay more for better energy efficiency.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Additional Points: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Displays price variation within each star category.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5-star models have a higher median price.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Confirms energy-saving models are premium products.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73" name="Google Shape;173;g385f7313723_1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125" y="1262500"/>
            <a:ext cx="5134825" cy="40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85f7313723_1_90"/>
          <p:cNvSpPr txBox="1"/>
          <p:nvPr/>
        </p:nvSpPr>
        <p:spPr>
          <a:xfrm>
            <a:off x="467550" y="514350"/>
            <a:ext cx="586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Visualization – Energy Rating vs Price (Box Plot)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5f7313723_1_84"/>
          <p:cNvSpPr txBox="1"/>
          <p:nvPr/>
        </p:nvSpPr>
        <p:spPr>
          <a:xfrm>
            <a:off x="607850" y="1055550"/>
            <a:ext cx="6530700" cy="4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Visualization  – Correlation Heatmap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Type:</a:t>
            </a:r>
            <a:r>
              <a:rPr lang="en-IN" sz="1800" dirty="0">
                <a:solidFill>
                  <a:schemeClr val="dk1"/>
                </a:solidFill>
              </a:rPr>
              <a:t> Heatmap</a:t>
            </a:r>
            <a:br>
              <a:rPr lang="en-IN" sz="1800" dirty="0">
                <a:solidFill>
                  <a:schemeClr val="dk1"/>
                </a:solidFill>
              </a:rPr>
            </a:br>
            <a:r>
              <a:rPr lang="en-IN" sz="1800" b="1" dirty="0">
                <a:solidFill>
                  <a:schemeClr val="dk1"/>
                </a:solidFill>
              </a:rPr>
              <a:t>Insight:</a:t>
            </a:r>
            <a:r>
              <a:rPr lang="en-IN" sz="1800" dirty="0">
                <a:solidFill>
                  <a:schemeClr val="dk1"/>
                </a:solidFill>
              </a:rPr>
              <a:t> Shows relationships between numeric variables such as Price, Rating, Capacity, and Energy Star.</a:t>
            </a:r>
            <a:br>
              <a:rPr lang="en-IN" sz="1800" dirty="0">
                <a:solidFill>
                  <a:schemeClr val="dk1"/>
                </a:solidFill>
              </a:rPr>
            </a:br>
            <a:r>
              <a:rPr lang="en-IN" sz="1800" dirty="0">
                <a:solidFill>
                  <a:schemeClr val="dk1"/>
                </a:solidFill>
              </a:rPr>
              <a:t>There is a mild correlation between Energy Rating and Price, and a weak correlation between Price and Customer Rating.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Additional Points: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Helps detect hidden relationships among variables.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Useful for understanding factors influencing price.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Confirms ratings depend more on quality and service than on cost or capacity.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80" name="Google Shape;180;g385f7313723_1_84"/>
          <p:cNvSpPr txBox="1"/>
          <p:nvPr/>
        </p:nvSpPr>
        <p:spPr>
          <a:xfrm>
            <a:off x="607850" y="374075"/>
            <a:ext cx="411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MULTIVARIATE ANALYSIS</a:t>
            </a:r>
            <a:endParaRPr sz="2400" dirty="0"/>
          </a:p>
        </p:txBody>
      </p:sp>
      <p:pic>
        <p:nvPicPr>
          <p:cNvPr id="181" name="Google Shape;181;g385f7313723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600" y="1055550"/>
            <a:ext cx="4480200" cy="42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5f7313723_1_41"/>
          <p:cNvSpPr txBox="1"/>
          <p:nvPr/>
        </p:nvSpPr>
        <p:spPr>
          <a:xfrm>
            <a:off x="763700" y="1367775"/>
            <a:ext cx="8728500" cy="3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Project provided detailed insights from </a:t>
            </a:r>
            <a:r>
              <a:rPr lang="en-IN" sz="1800" b="1" dirty="0">
                <a:solidFill>
                  <a:schemeClr val="dk1"/>
                </a:solidFill>
              </a:rPr>
              <a:t>real Flipkart AC data</a:t>
            </a:r>
            <a:r>
              <a:rPr lang="en-IN" sz="1800" dirty="0">
                <a:solidFill>
                  <a:schemeClr val="dk1"/>
                </a:solidFill>
              </a:rPr>
              <a:t>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Majority of ACs fall in </a:t>
            </a:r>
            <a:r>
              <a:rPr lang="en-IN" sz="1800" b="1" dirty="0">
                <a:solidFill>
                  <a:schemeClr val="dk1"/>
                </a:solidFill>
              </a:rPr>
              <a:t>₹25K–₹45K</a:t>
            </a:r>
            <a:r>
              <a:rPr lang="en-IN" sz="1800" dirty="0">
                <a:solidFill>
                  <a:schemeClr val="dk1"/>
                </a:solidFill>
              </a:rPr>
              <a:t> range and are </a:t>
            </a:r>
            <a:r>
              <a:rPr lang="en-IN" sz="1800" b="1" dirty="0">
                <a:solidFill>
                  <a:schemeClr val="dk1"/>
                </a:solidFill>
              </a:rPr>
              <a:t>1.5 Ton Split ACs</a:t>
            </a:r>
            <a:r>
              <a:rPr lang="en-IN" sz="1800" dirty="0">
                <a:solidFill>
                  <a:schemeClr val="dk1"/>
                </a:solidFill>
              </a:rPr>
              <a:t>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Customers prefer </a:t>
            </a:r>
            <a:r>
              <a:rPr lang="en-IN" sz="1800" b="1" dirty="0">
                <a:solidFill>
                  <a:schemeClr val="dk1"/>
                </a:solidFill>
              </a:rPr>
              <a:t>energy-efficient (4–5 Star)</a:t>
            </a:r>
            <a:r>
              <a:rPr lang="en-IN" sz="1800" dirty="0">
                <a:solidFill>
                  <a:schemeClr val="dk1"/>
                </a:solidFill>
              </a:rPr>
              <a:t> inverter models.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LG, Voltas, and Samsung</a:t>
            </a:r>
            <a:r>
              <a:rPr lang="en-IN" sz="1800" dirty="0">
                <a:solidFill>
                  <a:schemeClr val="dk1"/>
                </a:solidFill>
              </a:rPr>
              <a:t> are top-performing brands.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Price and customer rating</a:t>
            </a:r>
            <a:r>
              <a:rPr lang="en-IN" sz="1800" dirty="0">
                <a:solidFill>
                  <a:schemeClr val="dk1"/>
                </a:solidFill>
              </a:rPr>
              <a:t> show weak correlation — value and features matter more.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Helps buyers choose wisely and sellers optimize product strategy.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87" name="Google Shape;187;g385f7313723_1_41"/>
          <p:cNvSpPr txBox="1"/>
          <p:nvPr/>
        </p:nvSpPr>
        <p:spPr>
          <a:xfrm>
            <a:off x="763700" y="582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CONCLUSION</a:t>
            </a: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5f7313723_1_49"/>
          <p:cNvSpPr txBox="1"/>
          <p:nvPr/>
        </p:nvSpPr>
        <p:spPr>
          <a:xfrm>
            <a:off x="888425" y="1013125"/>
            <a:ext cx="6613588" cy="256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Mid-range ACs are most demanded.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1.5 Ton capacity dominates.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High energy star models cost more but sell well.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Split ACs preferred for performance and design.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93" name="Google Shape;193;g385f7313723_1_49"/>
          <p:cNvSpPr txBox="1"/>
          <p:nvPr/>
        </p:nvSpPr>
        <p:spPr>
          <a:xfrm>
            <a:off x="701375" y="3740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Key Insights </a:t>
            </a:r>
            <a:endParaRPr sz="2400" dirty="0"/>
          </a:p>
        </p:txBody>
      </p:sp>
      <p:sp>
        <p:nvSpPr>
          <p:cNvPr id="194" name="Google Shape;194;g385f7313723_1_49"/>
          <p:cNvSpPr txBox="1"/>
          <p:nvPr/>
        </p:nvSpPr>
        <p:spPr>
          <a:xfrm>
            <a:off x="701375" y="35340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 Challenges</a:t>
            </a:r>
            <a:endParaRPr sz="2400" dirty="0"/>
          </a:p>
        </p:txBody>
      </p:sp>
      <p:sp>
        <p:nvSpPr>
          <p:cNvPr id="195" name="Google Shape;195;g385f7313723_1_49"/>
          <p:cNvSpPr txBox="1"/>
          <p:nvPr/>
        </p:nvSpPr>
        <p:spPr>
          <a:xfrm>
            <a:off x="888425" y="4235425"/>
            <a:ext cx="74970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Dynamic Flipkart pages caused scraping issues.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Missing data and inconsistent text formatting.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Cleaning special symbols like ₹ and % required careful handling.</a:t>
            </a:r>
            <a:endParaRPr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bcf1bc70c_0_13"/>
          <p:cNvSpPr txBox="1"/>
          <p:nvPr/>
        </p:nvSpPr>
        <p:spPr>
          <a:xfrm>
            <a:off x="716975" y="405225"/>
            <a:ext cx="9881700" cy="2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Insights and Findings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Most Popular Brands:</a:t>
            </a:r>
            <a:r>
              <a:rPr lang="en-IN" sz="1800" dirty="0">
                <a:solidFill>
                  <a:schemeClr val="dk1"/>
                </a:solidFill>
              </a:rPr>
              <a:t> LG, Samsung, Voltas, Daikin.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Average Price Range:</a:t>
            </a:r>
            <a:r>
              <a:rPr lang="en-IN" sz="1800" dirty="0">
                <a:solidFill>
                  <a:schemeClr val="dk1"/>
                </a:solidFill>
              </a:rPr>
              <a:t> ₹30,000 – ₹45,000 for mid-range models.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Top Selling Type:</a:t>
            </a:r>
            <a:r>
              <a:rPr lang="en-IN" sz="1800" dirty="0">
                <a:solidFill>
                  <a:schemeClr val="dk1"/>
                </a:solidFill>
              </a:rPr>
              <a:t> Split ACs with 1.5 Ton capacity.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Ratings:</a:t>
            </a:r>
            <a:r>
              <a:rPr lang="en-IN" sz="1800" dirty="0">
                <a:solidFill>
                  <a:schemeClr val="dk1"/>
                </a:solidFill>
              </a:rPr>
              <a:t> Most ACs have ratings between 4.0 and 4.5.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01" name="Google Shape;201;g38bcf1bc70c_0_13"/>
          <p:cNvSpPr txBox="1"/>
          <p:nvPr/>
        </p:nvSpPr>
        <p:spPr>
          <a:xfrm>
            <a:off x="716975" y="3382250"/>
            <a:ext cx="10131000" cy="311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Conclusion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Successfully analysed Flipkart AC data using Python.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Identified trends in pricing, brands, and energy ratings.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Created meaningful insights for better product selection.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Learned web scraping, data cleaning, and visualization end-to-end.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5f7313723_0_0"/>
          <p:cNvSpPr txBox="1"/>
          <p:nvPr/>
        </p:nvSpPr>
        <p:spPr>
          <a:xfrm>
            <a:off x="871500" y="1196950"/>
            <a:ext cx="7950300" cy="478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Project focuses on analysing Air Conditioner (AC) data collected from Flipkart.</a:t>
            </a:r>
            <a:br>
              <a:rPr lang="en-US" sz="1800" dirty="0">
                <a:solidFill>
                  <a:schemeClr val="dk1"/>
                </a:solidFill>
              </a:rPr>
            </a:b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just">
              <a:lnSpc>
                <a:spcPct val="115000"/>
              </a:lnSpc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Helps understand pricing trends, brand popularity, energy ratings and capacity distribution.</a:t>
            </a:r>
            <a:br>
              <a:rPr lang="en-US" sz="1800" dirty="0">
                <a:solidFill>
                  <a:schemeClr val="dk1"/>
                </a:solidFill>
              </a:rPr>
            </a:b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Data collected using web scraping and analysed through Python-based EDA.</a:t>
            </a:r>
            <a:br>
              <a:rPr lang="en-US" sz="1800" dirty="0">
                <a:solidFill>
                  <a:schemeClr val="dk1"/>
                </a:solidFill>
              </a:rPr>
            </a:b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Aims to convert unstructured website data into useful business insights.</a:t>
            </a:r>
            <a:br>
              <a:rPr lang="en-US" sz="1800" dirty="0">
                <a:solidFill>
                  <a:schemeClr val="dk1"/>
                </a:solidFill>
              </a:rPr>
            </a:b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Demonstrates complete data analysis workflow — </a:t>
            </a: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Collection → Cleaning → Visualization → Insights.</a:t>
            </a:r>
          </a:p>
        </p:txBody>
      </p:sp>
      <p:sp>
        <p:nvSpPr>
          <p:cNvPr id="107" name="Google Shape;107;g385f7313723_0_0"/>
          <p:cNvSpPr txBox="1"/>
          <p:nvPr/>
        </p:nvSpPr>
        <p:spPr>
          <a:xfrm>
            <a:off x="840350" y="5025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INTRODUCTION</a:t>
            </a:r>
            <a:endParaRPr sz="2400" dirty="0"/>
          </a:p>
        </p:txBody>
      </p:sp>
      <p:pic>
        <p:nvPicPr>
          <p:cNvPr id="108" name="Google Shape;108;g385f731372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850" y="2182975"/>
            <a:ext cx="2809425" cy="18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5f7313723_0_3"/>
          <p:cNvSpPr txBox="1"/>
          <p:nvPr/>
        </p:nvSpPr>
        <p:spPr>
          <a:xfrm>
            <a:off x="717300" y="1418375"/>
            <a:ext cx="96948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Flipkart lists hundreds of ACs from multiple brands with different prices and features.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Customers face difficulty in selecting the best value-for-money product.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Sellers and brands need data-driven insights about customer preferences and pricing trends.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Lack of structured data analysis leads to confusion and poor marketing focus.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Project aims to bridge this gap by using data analytics for better decision-making.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14" name="Google Shape;114;g385f7313723_0_3"/>
          <p:cNvSpPr txBox="1"/>
          <p:nvPr/>
        </p:nvSpPr>
        <p:spPr>
          <a:xfrm>
            <a:off x="717300" y="583725"/>
            <a:ext cx="433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/>
              <a:t>BUSINESS PROBLEM</a:t>
            </a:r>
            <a:endParaRPr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5f7313723_0_9"/>
          <p:cNvSpPr txBox="1"/>
          <p:nvPr/>
        </p:nvSpPr>
        <p:spPr>
          <a:xfrm>
            <a:off x="950751" y="1278075"/>
            <a:ext cx="5341894" cy="4479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Collect and analyse Flipkart AC product data.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Identify popular brands, capacity sizes, and energy ratings.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Understand how price and ratings vary across categories.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Discover customer preferences and market gaps.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Provide recommendations to buyers and sellers for better decision-making.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20" name="Google Shape;120;g385f7313723_0_9"/>
          <p:cNvSpPr txBox="1"/>
          <p:nvPr/>
        </p:nvSpPr>
        <p:spPr>
          <a:xfrm>
            <a:off x="950750" y="4590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OBJECTIVE</a:t>
            </a:r>
            <a:endParaRPr sz="2400" dirty="0"/>
          </a:p>
        </p:txBody>
      </p:sp>
      <p:pic>
        <p:nvPicPr>
          <p:cNvPr id="121" name="Google Shape;121;g385f7313723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615" y="2079075"/>
            <a:ext cx="4593174" cy="22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5f7313723_0_12"/>
          <p:cNvSpPr txBox="1"/>
          <p:nvPr/>
        </p:nvSpPr>
        <p:spPr>
          <a:xfrm>
            <a:off x="827850" y="1042900"/>
            <a:ext cx="10115453" cy="527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dirty="0">
                <a:solidFill>
                  <a:schemeClr val="dk1"/>
                </a:solidFill>
              </a:rPr>
              <a:t>This project was implemented using </a:t>
            </a:r>
            <a:r>
              <a:rPr lang="en-IN" sz="1800" b="1" dirty="0">
                <a:solidFill>
                  <a:schemeClr val="dk1"/>
                </a:solidFill>
              </a:rPr>
              <a:t>Python</a:t>
            </a:r>
            <a:r>
              <a:rPr lang="en-IN" sz="1800" dirty="0">
                <a:solidFill>
                  <a:schemeClr val="dk1"/>
                </a:solidFill>
              </a:rPr>
              <a:t> and several powerful open-source libraries for data collection, cleaning, and analysis.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Python :</a:t>
            </a:r>
            <a:r>
              <a:rPr lang="en-IN" sz="1800" dirty="0">
                <a:solidFill>
                  <a:schemeClr val="dk1"/>
                </a:solidFill>
              </a:rPr>
              <a:t> The main programming language used for web scraping and EDA.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Pandas &amp; NumPy :</a:t>
            </a:r>
            <a:r>
              <a:rPr lang="en-IN" sz="1800" dirty="0">
                <a:solidFill>
                  <a:schemeClr val="dk1"/>
                </a:solidFill>
              </a:rPr>
              <a:t> For data manipulation, transformation, and handling missing values.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BeautifulSoup :</a:t>
            </a:r>
            <a:r>
              <a:rPr lang="en-IN" sz="1800" dirty="0">
                <a:solidFill>
                  <a:schemeClr val="dk1"/>
                </a:solidFill>
              </a:rPr>
              <a:t> Used for web scraping product details from Flipkart such as brand, price, capacity, ratings, and energy star information.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Matplotlib &amp; Seaborn :</a:t>
            </a:r>
            <a:r>
              <a:rPr lang="en-IN" sz="1800" dirty="0">
                <a:solidFill>
                  <a:schemeClr val="dk1"/>
                </a:solidFill>
              </a:rPr>
              <a:t> For data visualization — creating bar charts, scatter plots, histograms, and heatmaps.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b="1" dirty="0">
                <a:solidFill>
                  <a:schemeClr val="dk1"/>
                </a:solidFill>
              </a:rPr>
              <a:t>Jupyter Notebook :</a:t>
            </a:r>
            <a:r>
              <a:rPr lang="en-IN" sz="1800" dirty="0">
                <a:solidFill>
                  <a:schemeClr val="dk1"/>
                </a:solidFill>
              </a:rPr>
              <a:t> Development environment to execute and document the code.</a:t>
            </a:r>
            <a:br>
              <a:rPr lang="en-IN" sz="1800" dirty="0">
                <a:solidFill>
                  <a:schemeClr val="dk1"/>
                </a:solidFill>
              </a:rPr>
            </a:br>
            <a:r>
              <a:rPr lang="en-IN" sz="1800" dirty="0">
                <a:solidFill>
                  <a:schemeClr val="dk1"/>
                </a:solidFill>
              </a:rPr>
              <a:t> These tools made it possible to process unstructured website data into structured datasets and create clear visual insights.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27" name="Google Shape;127;g385f7313723_0_12"/>
          <p:cNvSpPr txBox="1"/>
          <p:nvPr/>
        </p:nvSpPr>
        <p:spPr>
          <a:xfrm>
            <a:off x="827850" y="3641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TOOLS USED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5f7313723_0_6"/>
          <p:cNvSpPr txBox="1"/>
          <p:nvPr/>
        </p:nvSpPr>
        <p:spPr>
          <a:xfrm>
            <a:off x="919600" y="1371575"/>
            <a:ext cx="9850500" cy="3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The dataset was generated through </a:t>
            </a:r>
            <a:r>
              <a:rPr lang="en-IN" sz="1800" b="1" dirty="0">
                <a:solidFill>
                  <a:schemeClr val="dk1"/>
                </a:solidFill>
              </a:rPr>
              <a:t>web scraping</a:t>
            </a:r>
            <a:r>
              <a:rPr lang="en-IN" sz="1800" dirty="0">
                <a:solidFill>
                  <a:schemeClr val="dk1"/>
                </a:solidFill>
              </a:rPr>
              <a:t> from the Flipkart e-commerce website. 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Extracted data from Flipkart AC product pages.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Scraped details: brand, model name, price, capacity, energy rating, type, reviews, features, and warranty.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Handled multiple pages using pagination.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Added headers and small delays to avoid being blocked.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Saved all data in a CSV file for further cleaning.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33" name="Google Shape;133;g385f7313723_0_6"/>
          <p:cNvSpPr txBox="1"/>
          <p:nvPr/>
        </p:nvSpPr>
        <p:spPr>
          <a:xfrm>
            <a:off x="919600" y="623475"/>
            <a:ext cx="447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Web Scraping Process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38bcf1bc70c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75" y="1519675"/>
            <a:ext cx="10506075" cy="38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8bcf1bc70c_0_37"/>
          <p:cNvSpPr txBox="1"/>
          <p:nvPr/>
        </p:nvSpPr>
        <p:spPr>
          <a:xfrm>
            <a:off x="763725" y="607875"/>
            <a:ext cx="30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Preview of Dataset</a:t>
            </a:r>
            <a:endParaRPr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5f7313723_1_24"/>
          <p:cNvSpPr txBox="1"/>
          <p:nvPr/>
        </p:nvSpPr>
        <p:spPr>
          <a:xfrm>
            <a:off x="888425" y="1168950"/>
            <a:ext cx="7653000" cy="384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Loaded raw dataset and inspected missing values.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Removed duplicates and irrelevant columns.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Handled missing values with median/mode imputation.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Converted “Price” column from ₹ strings to numeric.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Cleaned columns like “Capacity” (Ton) and “Energy_Rating (Star)”.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Removed special symbols (₹, %, commas).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45" name="Google Shape;145;g385f7313723_1_24"/>
          <p:cNvSpPr txBox="1"/>
          <p:nvPr/>
        </p:nvSpPr>
        <p:spPr>
          <a:xfrm>
            <a:off x="888425" y="374075"/>
            <a:ext cx="386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DATA CLEANING STEPS</a:t>
            </a:r>
            <a:endParaRPr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5f7313723_1_38"/>
          <p:cNvSpPr txBox="1"/>
          <p:nvPr/>
        </p:nvSpPr>
        <p:spPr>
          <a:xfrm>
            <a:off x="537625" y="1613525"/>
            <a:ext cx="57201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Visualization  – Top Brands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Type:</a:t>
            </a:r>
            <a:r>
              <a:rPr lang="en-IN" sz="1800" dirty="0">
                <a:solidFill>
                  <a:schemeClr val="dk1"/>
                </a:solidFill>
              </a:rPr>
              <a:t> Bar Chart</a:t>
            </a:r>
            <a:br>
              <a:rPr lang="en-IN" sz="1800" dirty="0">
                <a:solidFill>
                  <a:schemeClr val="dk1"/>
                </a:solidFill>
              </a:rPr>
            </a:br>
            <a:r>
              <a:rPr lang="en-IN" sz="1800" b="1" dirty="0">
                <a:solidFill>
                  <a:schemeClr val="dk1"/>
                </a:solidFill>
              </a:rPr>
              <a:t>Insight:</a:t>
            </a:r>
            <a:r>
              <a:rPr lang="en-IN" sz="1800" dirty="0">
                <a:solidFill>
                  <a:schemeClr val="dk1"/>
                </a:solidFill>
              </a:rPr>
              <a:t> LG, Voltas, Samsung, and Daikin have the highest number of AC models on Flipkart.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</a:rPr>
              <a:t>These brands dominate the online market and have wide model variety.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Helps identify brand availability and competition.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Indicates market dominance by a few key players.</a:t>
            </a:r>
            <a:br>
              <a:rPr lang="en-IN" sz="1800" dirty="0">
                <a:solidFill>
                  <a:schemeClr val="dk1"/>
                </a:solidFill>
              </a:rPr>
            </a:b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 dirty="0">
                <a:solidFill>
                  <a:schemeClr val="dk1"/>
                </a:solidFill>
              </a:rPr>
              <a:t>Useful for sellers to benchmark brand presence.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51" name="Google Shape;151;g385f7313723_1_38"/>
          <p:cNvSpPr txBox="1"/>
          <p:nvPr/>
        </p:nvSpPr>
        <p:spPr>
          <a:xfrm>
            <a:off x="537625" y="1059425"/>
            <a:ext cx="433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UNIVARIATE ANALYSIS</a:t>
            </a:r>
            <a:endParaRPr sz="2400" dirty="0"/>
          </a:p>
        </p:txBody>
      </p:sp>
      <p:sp>
        <p:nvSpPr>
          <p:cNvPr id="152" name="Google Shape;152;g385f7313723_1_38"/>
          <p:cNvSpPr txBox="1"/>
          <p:nvPr/>
        </p:nvSpPr>
        <p:spPr>
          <a:xfrm>
            <a:off x="537625" y="411800"/>
            <a:ext cx="520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IN" sz="2400" b="1" dirty="0">
                <a:solidFill>
                  <a:schemeClr val="dk1"/>
                </a:solidFill>
              </a:rPr>
              <a:t>DATA VISUALIZATION</a:t>
            </a:r>
            <a:endParaRPr dirty="0"/>
          </a:p>
        </p:txBody>
      </p:sp>
      <p:pic>
        <p:nvPicPr>
          <p:cNvPr id="153" name="Google Shape;153;g385f7313723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975" y="1609462"/>
            <a:ext cx="4816200" cy="36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Widescreen</PresentationFormat>
  <Paragraphs>111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Libre Baskerville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M Pavani</cp:lastModifiedBy>
  <cp:revision>1</cp:revision>
  <dcterms:created xsi:type="dcterms:W3CDTF">2021-02-16T05:19:01Z</dcterms:created>
  <dcterms:modified xsi:type="dcterms:W3CDTF">2025-10-13T05:36:21Z</dcterms:modified>
</cp:coreProperties>
</file>